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13" r:id="rId3"/>
    <p:sldId id="317" r:id="rId4"/>
    <p:sldId id="315" r:id="rId5"/>
    <p:sldId id="316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Heiti SC Light"/>
        <a:cs typeface="Heiti SC Light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521" autoAdjust="0"/>
    <p:restoredTop sz="94660"/>
  </p:normalViewPr>
  <p:slideViewPr>
    <p:cSldViewPr>
      <p:cViewPr varScale="1">
        <p:scale>
          <a:sx n="96" d="100"/>
          <a:sy n="96" d="100"/>
        </p:scale>
        <p:origin x="7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 dirty="0"/>
              <a:t>Comparative Candidate Entries by Subject for 2014-2016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CCSLC!$A$1:$A$7</c:f>
              <c:strCache>
                <c:ptCount val="6"/>
                <c:pt idx="0">
                  <c:v>English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  <c:extLst/>
            </c:strRef>
          </c:cat>
          <c:val>
            <c:numRef>
              <c:f>CCSLC!$B$1:$B$7</c:f>
              <c:numCache>
                <c:formatCode>General</c:formatCode>
                <c:ptCount val="6"/>
                <c:pt idx="0">
                  <c:v>4054</c:v>
                </c:pt>
                <c:pt idx="1">
                  <c:v>4210</c:v>
                </c:pt>
                <c:pt idx="2">
                  <c:v>1950</c:v>
                </c:pt>
                <c:pt idx="3">
                  <c:v>1671</c:v>
                </c:pt>
                <c:pt idx="4">
                  <c:v>640</c:v>
                </c:pt>
                <c:pt idx="5">
                  <c:v>694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8CB-45C0-88A8-648418391351}"/>
            </c:ext>
          </c:extLst>
        </c:ser>
        <c:ser>
          <c:idx val="1"/>
          <c:order val="1"/>
          <c:tx>
            <c:v>2015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CCSLC!$A$1:$A$7</c:f>
              <c:strCache>
                <c:ptCount val="6"/>
                <c:pt idx="0">
                  <c:v>English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  <c:extLst/>
            </c:strRef>
          </c:cat>
          <c:val>
            <c:numRef>
              <c:f>CCSLC!$C$1:$C$7</c:f>
              <c:numCache>
                <c:formatCode>General</c:formatCode>
                <c:ptCount val="6"/>
                <c:pt idx="0">
                  <c:v>3706</c:v>
                </c:pt>
                <c:pt idx="1">
                  <c:v>3447</c:v>
                </c:pt>
                <c:pt idx="2">
                  <c:v>2080</c:v>
                </c:pt>
                <c:pt idx="3">
                  <c:v>1320</c:v>
                </c:pt>
                <c:pt idx="4">
                  <c:v>354</c:v>
                </c:pt>
                <c:pt idx="5">
                  <c:v>349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8CB-45C0-88A8-648418391351}"/>
            </c:ext>
          </c:extLst>
        </c:ser>
        <c:ser>
          <c:idx val="2"/>
          <c:order val="2"/>
          <c:tx>
            <c:v>2016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CCSLC!$A$1:$A$7</c:f>
              <c:strCache>
                <c:ptCount val="6"/>
                <c:pt idx="0">
                  <c:v>English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  <c:extLst/>
            </c:strRef>
          </c:cat>
          <c:val>
            <c:numRef>
              <c:f>CCSLC!$D$1:$D$7</c:f>
              <c:numCache>
                <c:formatCode>General</c:formatCode>
                <c:ptCount val="6"/>
                <c:pt idx="0">
                  <c:v>3769</c:v>
                </c:pt>
                <c:pt idx="1">
                  <c:v>3637</c:v>
                </c:pt>
                <c:pt idx="2">
                  <c:v>2233</c:v>
                </c:pt>
                <c:pt idx="3">
                  <c:v>1618</c:v>
                </c:pt>
                <c:pt idx="4">
                  <c:v>261</c:v>
                </c:pt>
                <c:pt idx="5">
                  <c:v>316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8CB-45C0-88A8-648418391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995872"/>
        <c:axId val="559996656"/>
      </c:barChart>
      <c:catAx>
        <c:axId val="55999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96656"/>
        <c:crosses val="autoZero"/>
        <c:auto val="1"/>
        <c:lblAlgn val="ctr"/>
        <c:lblOffset val="100"/>
        <c:noMultiLvlLbl val="0"/>
      </c:catAx>
      <c:valAx>
        <c:axId val="55999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029"/>
                  <a:t>Number of Entries</a:t>
                </a:r>
              </a:p>
            </c:rich>
          </c:tx>
          <c:layout>
            <c:manualLayout>
              <c:xMode val="edge"/>
              <c:yMode val="edge"/>
              <c:x val="1.2678338214580807E-2"/>
              <c:y val="0.297661183441178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95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 dirty="0"/>
              <a:t>Percentage of Acceptable Grades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CCSLC2!$B$1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CCSLC2!$A$2:$A$7</c:f>
              <c:strCache>
                <c:ptCount val="6"/>
                <c:pt idx="0">
                  <c:v>English 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</c:strRef>
          </c:cat>
          <c:val>
            <c:numRef>
              <c:f>CCSLC2!$B$2:$B$7</c:f>
              <c:numCache>
                <c:formatCode>0</c:formatCode>
                <c:ptCount val="6"/>
                <c:pt idx="0">
                  <c:v>80.12</c:v>
                </c:pt>
                <c:pt idx="1">
                  <c:v>64.28</c:v>
                </c:pt>
                <c:pt idx="2">
                  <c:v>82.51</c:v>
                </c:pt>
                <c:pt idx="3">
                  <c:v>79.349999999999994</c:v>
                </c:pt>
                <c:pt idx="4">
                  <c:v>70.47</c:v>
                </c:pt>
                <c:pt idx="5">
                  <c:v>70.61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A-4A94-A481-5ADEAEFD4674}"/>
            </c:ext>
          </c:extLst>
        </c:ser>
        <c:ser>
          <c:idx val="1"/>
          <c:order val="1"/>
          <c:tx>
            <c:strRef>
              <c:f>CCSLC2!$C$1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CCSLC2!$A$2:$A$7</c:f>
              <c:strCache>
                <c:ptCount val="6"/>
                <c:pt idx="0">
                  <c:v>English 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</c:strRef>
          </c:cat>
          <c:val>
            <c:numRef>
              <c:f>CCSLC2!$C$2:$C$7</c:f>
              <c:numCache>
                <c:formatCode>0</c:formatCode>
                <c:ptCount val="6"/>
                <c:pt idx="0">
                  <c:v>83.3</c:v>
                </c:pt>
                <c:pt idx="1">
                  <c:v>76.790000000000006</c:v>
                </c:pt>
                <c:pt idx="2">
                  <c:v>86.35</c:v>
                </c:pt>
                <c:pt idx="3">
                  <c:v>79.77</c:v>
                </c:pt>
                <c:pt idx="4">
                  <c:v>82.2</c:v>
                </c:pt>
                <c:pt idx="5">
                  <c:v>78.22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A-4A94-A481-5ADEAEFD4674}"/>
            </c:ext>
          </c:extLst>
        </c:ser>
        <c:ser>
          <c:idx val="2"/>
          <c:order val="2"/>
          <c:tx>
            <c:strRef>
              <c:f>CCSLC2!$D$1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CCSLC2!$A$2:$A$7</c:f>
              <c:strCache>
                <c:ptCount val="6"/>
                <c:pt idx="0">
                  <c:v>English </c:v>
                </c:pt>
                <c:pt idx="1">
                  <c:v>Mathematics</c:v>
                </c:pt>
                <c:pt idx="2">
                  <c:v>Social Studies</c:v>
                </c:pt>
                <c:pt idx="3">
                  <c:v>Integrated Science</c:v>
                </c:pt>
                <c:pt idx="4">
                  <c:v>French</c:v>
                </c:pt>
                <c:pt idx="5">
                  <c:v>Spanish</c:v>
                </c:pt>
              </c:strCache>
            </c:strRef>
          </c:cat>
          <c:val>
            <c:numRef>
              <c:f>CCSLC2!$D$2:$D$7</c:f>
              <c:numCache>
                <c:formatCode>0</c:formatCode>
                <c:ptCount val="6"/>
                <c:pt idx="0">
                  <c:v>87.84</c:v>
                </c:pt>
                <c:pt idx="1">
                  <c:v>79.650000000000006</c:v>
                </c:pt>
                <c:pt idx="2">
                  <c:v>87.68</c:v>
                </c:pt>
                <c:pt idx="3">
                  <c:v>86.09</c:v>
                </c:pt>
                <c:pt idx="4">
                  <c:v>75.48</c:v>
                </c:pt>
                <c:pt idx="5">
                  <c:v>70.25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A-4A94-A481-5ADEAEFD4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999792"/>
        <c:axId val="560000184"/>
      </c:barChart>
      <c:catAx>
        <c:axId val="55999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00184"/>
        <c:crosses val="autoZero"/>
        <c:auto val="1"/>
        <c:lblAlgn val="ctr"/>
        <c:lblOffset val="100"/>
        <c:noMultiLvlLbl val="0"/>
      </c:catAx>
      <c:valAx>
        <c:axId val="56000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029"/>
                  <a:t>% Attaining Acceptable Grades</a:t>
                </a:r>
              </a:p>
            </c:rich>
          </c:tx>
          <c:layout>
            <c:manualLayout>
              <c:xMode val="edge"/>
              <c:yMode val="edge"/>
              <c:x val="2.1015761821366025E-2"/>
              <c:y val="0.151030465765916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997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029" sz="1600" dirty="0"/>
              <a:t>Registration and Performance Trends</a:t>
            </a:r>
          </a:p>
        </c:rich>
      </c:tx>
      <c:layout>
        <c:manualLayout>
          <c:xMode val="edge"/>
          <c:yMode val="edge"/>
          <c:x val="0.37087120346687025"/>
          <c:y val="2.5791003913766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CCSLC!$B$9</c:f>
              <c:strCache>
                <c:ptCount val="1"/>
                <c:pt idx="0">
                  <c:v>2014 Entries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CCSLC!$B$10:$B$15</c:f>
              <c:numCache>
                <c:formatCode>General</c:formatCode>
                <c:ptCount val="6"/>
                <c:pt idx="0">
                  <c:v>1279</c:v>
                </c:pt>
                <c:pt idx="1">
                  <c:v>2288</c:v>
                </c:pt>
                <c:pt idx="2">
                  <c:v>662</c:v>
                </c:pt>
                <c:pt idx="3">
                  <c:v>366</c:v>
                </c:pt>
                <c:pt idx="4">
                  <c:v>865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D-4F4B-A835-C72B6245CB73}"/>
            </c:ext>
          </c:extLst>
        </c:ser>
        <c:ser>
          <c:idx val="1"/>
          <c:order val="1"/>
          <c:tx>
            <c:strRef>
              <c:f>CCSLC!$C$9</c:f>
              <c:strCache>
                <c:ptCount val="1"/>
                <c:pt idx="0">
                  <c:v>2015 Entries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CCSLC!$C$10:$C$15</c:f>
              <c:numCache>
                <c:formatCode>General</c:formatCode>
                <c:ptCount val="6"/>
                <c:pt idx="0">
                  <c:v>1776</c:v>
                </c:pt>
                <c:pt idx="1">
                  <c:v>2420</c:v>
                </c:pt>
                <c:pt idx="2">
                  <c:v>581</c:v>
                </c:pt>
                <c:pt idx="3">
                  <c:v>491</c:v>
                </c:pt>
                <c:pt idx="4">
                  <c:v>368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9D-4F4B-A835-C72B6245CB73}"/>
            </c:ext>
          </c:extLst>
        </c:ser>
        <c:ser>
          <c:idx val="2"/>
          <c:order val="2"/>
          <c:tx>
            <c:strRef>
              <c:f>CCSLC!$D$9</c:f>
              <c:strCache>
                <c:ptCount val="1"/>
                <c:pt idx="0">
                  <c:v>2016 Entires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CCSLC!$D$10:$D$15</c:f>
              <c:numCache>
                <c:formatCode>General</c:formatCode>
                <c:ptCount val="6"/>
                <c:pt idx="0">
                  <c:v>2101</c:v>
                </c:pt>
                <c:pt idx="1">
                  <c:v>2697</c:v>
                </c:pt>
                <c:pt idx="2">
                  <c:v>741</c:v>
                </c:pt>
                <c:pt idx="3">
                  <c:v>747</c:v>
                </c:pt>
                <c:pt idx="4">
                  <c:v>168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9D-4F4B-A835-C72B6245CB73}"/>
            </c:ext>
          </c:extLst>
        </c:ser>
        <c:ser>
          <c:idx val="3"/>
          <c:order val="3"/>
          <c:tx>
            <c:strRef>
              <c:f>CCSLC!$E$9</c:f>
              <c:strCache>
                <c:ptCount val="1"/>
                <c:pt idx="0">
                  <c:v>2014 (Acceptable Grades)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CCSLC!$E$10:$E$15</c:f>
              <c:numCache>
                <c:formatCode>General</c:formatCode>
                <c:ptCount val="6"/>
                <c:pt idx="0">
                  <c:v>898</c:v>
                </c:pt>
                <c:pt idx="1">
                  <c:v>1969</c:v>
                </c:pt>
                <c:pt idx="2">
                  <c:v>567</c:v>
                </c:pt>
                <c:pt idx="3">
                  <c:v>326</c:v>
                </c:pt>
                <c:pt idx="4">
                  <c:v>806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9D-4F4B-A835-C72B6245CB73}"/>
            </c:ext>
          </c:extLst>
        </c:ser>
        <c:ser>
          <c:idx val="4"/>
          <c:order val="4"/>
          <c:tx>
            <c:strRef>
              <c:f>CCSLC!$F$9</c:f>
              <c:strCache>
                <c:ptCount val="1"/>
                <c:pt idx="0">
                  <c:v>2015 (Acceptable Grades)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CCSLC!$F$10:$F$15</c:f>
              <c:numCache>
                <c:formatCode>General</c:formatCode>
                <c:ptCount val="6"/>
                <c:pt idx="0">
                  <c:v>1342</c:v>
                </c:pt>
                <c:pt idx="1">
                  <c:v>2023</c:v>
                </c:pt>
                <c:pt idx="2">
                  <c:v>484</c:v>
                </c:pt>
                <c:pt idx="3">
                  <c:v>452</c:v>
                </c:pt>
                <c:pt idx="4">
                  <c:v>354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9D-4F4B-A835-C72B6245CB73}"/>
            </c:ext>
          </c:extLst>
        </c:ser>
        <c:ser>
          <c:idx val="5"/>
          <c:order val="5"/>
          <c:tx>
            <c:strRef>
              <c:f>CCSLC!$G$9</c:f>
              <c:strCache>
                <c:ptCount val="1"/>
                <c:pt idx="0">
                  <c:v>2016 (Acceptable Grades)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CCSLC!$A$10:$A$15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CCSLC!$G$10:$G$15</c:f>
              <c:numCache>
                <c:formatCode>General</c:formatCode>
                <c:ptCount val="6"/>
                <c:pt idx="0">
                  <c:v>1473</c:v>
                </c:pt>
                <c:pt idx="1">
                  <c:v>1993</c:v>
                </c:pt>
                <c:pt idx="2">
                  <c:v>680</c:v>
                </c:pt>
                <c:pt idx="3">
                  <c:v>721</c:v>
                </c:pt>
                <c:pt idx="4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9D-4F4B-A835-C72B6245C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009200"/>
        <c:axId val="560008416"/>
      </c:barChart>
      <c:catAx>
        <c:axId val="560009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029" sz="1200"/>
                  <a:t>Numbers 1-6 Represent the # of Subjects Taken in One Setting</a:t>
                </a:r>
              </a:p>
            </c:rich>
          </c:tx>
          <c:layout>
            <c:manualLayout>
              <c:xMode val="edge"/>
              <c:yMode val="edge"/>
              <c:x val="0.29310194704961245"/>
              <c:y val="0.953726987638941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08416"/>
        <c:crosses val="autoZero"/>
        <c:auto val="1"/>
        <c:lblAlgn val="ctr"/>
        <c:lblOffset val="100"/>
        <c:noMultiLvlLbl val="0"/>
      </c:catAx>
      <c:valAx>
        <c:axId val="5600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029"/>
                  <a:t>Number of Entries &amp; Acceptable Grades</a:t>
                </a:r>
              </a:p>
            </c:rich>
          </c:tx>
          <c:layout>
            <c:manualLayout>
              <c:xMode val="edge"/>
              <c:yMode val="edge"/>
              <c:x val="0.14750408557420888"/>
              <c:y val="0.129301889949706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009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0462C0CF-C38D-4B6F-948F-607E88008F08}" type="datetime1">
              <a:rPr lang="en-US" altLang="en-US"/>
              <a:pPr>
                <a:defRPr/>
              </a:pPr>
              <a:t>10/6/2016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4490BEBD-8212-4F49-9D6C-492DEE1B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91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D878B56E-41F0-4D5A-A90A-07B651FCE7FB}" type="datetime1">
              <a:rPr lang="en-US" altLang="en-US"/>
              <a:pPr>
                <a:defRPr/>
              </a:pPr>
              <a:t>10/6/2016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" pitchFamily="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D38F7B34-5701-4D6C-B35E-6D14216B2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19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496944" cy="1470025"/>
          </a:xfrm>
        </p:spPr>
        <p:txBody>
          <a:bodyPr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029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509120"/>
            <a:ext cx="8208143" cy="576064"/>
          </a:xfrm>
        </p:spPr>
        <p:txBody>
          <a:bodyPr/>
          <a:lstStyle>
            <a:lvl1pPr marL="0" indent="0" algn="l">
              <a:buNone/>
              <a:defRPr sz="3000" b="1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5415359"/>
            <a:ext cx="8270576" cy="288032"/>
          </a:xfrm>
        </p:spPr>
        <p:txBody>
          <a:bodyPr/>
          <a:lstStyle>
            <a:lvl1pPr marL="0" indent="0" algn="l">
              <a:buNone/>
              <a:defRPr sz="1500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616958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40456"/>
            <a:ext cx="4723928" cy="570186"/>
          </a:xfrm>
        </p:spPr>
        <p:txBody>
          <a:bodyPr anchor="b"/>
          <a:lstStyle>
            <a:lvl1pPr algn="ctr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3648" y="1196752"/>
            <a:ext cx="4723928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Calibri" charset="0"/>
              </a:rPr>
              <a:t>Click icon to add picture</a:t>
            </a:r>
            <a:endParaRPr lang="en-GB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48" y="5367339"/>
            <a:ext cx="4723928" cy="581942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F5AD-FCFF-43D2-945F-FF52A1186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622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1A6F-B7CF-462A-B4D4-E86CEFED3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4509120"/>
            <a:ext cx="7920880" cy="914400"/>
          </a:xfrm>
        </p:spPr>
        <p:txBody>
          <a:bodyPr/>
          <a:lstStyle>
            <a:lvl1pPr marL="0" indent="0">
              <a:buNone/>
              <a:defRPr sz="3000" b="1">
                <a:solidFill>
                  <a:srgbClr val="00B0F0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add Closing Greeting</a:t>
            </a:r>
          </a:p>
        </p:txBody>
      </p:sp>
    </p:spTree>
    <p:extLst>
      <p:ext uri="{BB962C8B-B14F-4D97-AF65-F5344CB8AC3E}">
        <p14:creationId xmlns:p14="http://schemas.microsoft.com/office/powerpoint/2010/main" val="440547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132440" cy="1470025"/>
          </a:xfrm>
        </p:spPr>
        <p:txBody>
          <a:bodyPr/>
          <a:lstStyle>
            <a:lvl1pPr algn="ctr">
              <a:defRPr sz="5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7ABF-5952-4B0A-9CBD-0F22A6CA2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873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eader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5688632" cy="1470025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E52E-0352-462F-B010-84515AE5D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622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7687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9975-E2C2-44D4-AA25-69762F877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5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5688632" cy="1470025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0" y="1628800"/>
            <a:ext cx="8414136" cy="4320480"/>
          </a:xfrm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E52E-0352-462F-B010-84515AE5D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21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484784"/>
            <a:ext cx="3887788" cy="4421882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 sz="2400">
                <a:solidFill>
                  <a:srgbClr val="002060"/>
                </a:solidFill>
              </a:defRPr>
            </a:lvl2pPr>
            <a:lvl3pPr algn="l">
              <a:defRPr sz="2000">
                <a:solidFill>
                  <a:srgbClr val="002060"/>
                </a:solidFill>
              </a:defRPr>
            </a:lvl3pPr>
            <a:lvl4pPr algn="l">
              <a:defRPr sz="1800">
                <a:solidFill>
                  <a:srgbClr val="002060"/>
                </a:solidFill>
              </a:defRPr>
            </a:lvl4pPr>
            <a:lvl5pPr algn="l"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887787" cy="4421882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 sz="2400">
                <a:solidFill>
                  <a:srgbClr val="002060"/>
                </a:solidFill>
              </a:defRPr>
            </a:lvl2pPr>
            <a:lvl3pPr algn="l">
              <a:defRPr sz="2000">
                <a:solidFill>
                  <a:srgbClr val="002060"/>
                </a:solidFill>
              </a:defRPr>
            </a:lvl3pPr>
            <a:lvl4pPr algn="l">
              <a:defRPr sz="1800">
                <a:solidFill>
                  <a:srgbClr val="002060"/>
                </a:solidFill>
              </a:defRPr>
            </a:lvl4pPr>
            <a:lvl5pPr algn="l"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013" y="128588"/>
            <a:ext cx="5784850" cy="1143000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029" altLang="en-US" dirty="0" smtClean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3E0D-EC00-49D5-9BB7-403C78630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500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127907"/>
            <a:ext cx="5785148" cy="1143000"/>
          </a:xfrm>
        </p:spPr>
        <p:txBody>
          <a:bodyPr/>
          <a:lstStyle>
            <a:lvl1pPr algn="l">
              <a:defRPr sz="36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2" y="155679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012" y="2348880"/>
            <a:ext cx="4040188" cy="3535363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778" y="1556792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3883" y="2343664"/>
            <a:ext cx="4041775" cy="3535363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BB028-8423-48D0-99C8-D3E5C9167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1304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AB45-C0A0-42A4-AE7D-624B9EEE4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0773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447801"/>
            <a:ext cx="5111750" cy="4495800"/>
          </a:xfrm>
        </p:spPr>
        <p:txBody>
          <a:bodyPr/>
          <a:lstStyle>
            <a:lvl1pPr algn="l">
              <a:defRPr sz="3200">
                <a:solidFill>
                  <a:srgbClr val="002060"/>
                </a:solidFill>
              </a:defRPr>
            </a:lvl1pPr>
            <a:lvl2pPr algn="l">
              <a:defRPr sz="2800">
                <a:solidFill>
                  <a:srgbClr val="002060"/>
                </a:solidFill>
              </a:defRPr>
            </a:lvl2pPr>
            <a:lvl3pPr algn="l">
              <a:defRPr sz="2400">
                <a:solidFill>
                  <a:srgbClr val="002060"/>
                </a:solidFill>
              </a:defRPr>
            </a:lvl3pPr>
            <a:lvl4pPr algn="l">
              <a:defRPr sz="2000">
                <a:solidFill>
                  <a:srgbClr val="002060"/>
                </a:solidFill>
              </a:defRPr>
            </a:lvl4pPr>
            <a:lvl5pPr algn="l"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1513-7CE9-4453-AF9D-931322CE5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919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03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39407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4"/>
          </p:nvPr>
        </p:nvSpPr>
        <p:spPr>
          <a:xfrm>
            <a:off x="8763000" y="6172200"/>
            <a:ext cx="381000" cy="3556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alibri" panose="020F0502020204030204" pitchFamily="34" charset="0"/>
                <a:ea typeface="Heiti SC Light" pitchFamily="4" charset="-122"/>
                <a:cs typeface="+mn-cs"/>
                <a:sym typeface="Gill Sans" pitchFamily="4" charset="0"/>
              </a:defRPr>
            </a:lvl1pPr>
          </a:lstStyle>
          <a:p>
            <a:pPr>
              <a:defRPr/>
            </a:pPr>
            <a:fld id="{CD51E5BE-B97E-49F6-8E5F-6956E8392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42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Heiti SC Light" charset="-122"/>
          <a:cs typeface="Heiti SC Light" charset="-122"/>
          <a:sym typeface="Calibri" charset="0"/>
        </a:defRPr>
      </a:lvl9pPr>
    </p:titleStyle>
    <p:bodyStyle>
      <a:lvl1pPr marL="342900" indent="-342900" algn="ctr" rtl="0" eaLnBrk="1" fontAlgn="base" hangingPunct="1">
        <a:spcBef>
          <a:spcPts val="800"/>
        </a:spcBef>
        <a:spcAft>
          <a:spcPct val="0"/>
        </a:spcAft>
        <a:buChar char="•"/>
        <a:defRPr sz="32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419100" indent="38100" algn="ctr" rtl="0" eaLnBrk="1" fontAlgn="base" hangingPunct="1">
        <a:spcBef>
          <a:spcPts val="700"/>
        </a:spcBef>
        <a:spcAft>
          <a:spcPct val="0"/>
        </a:spcAft>
        <a:buChar char="–"/>
        <a:defRPr sz="28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876300" indent="38100" algn="ctr" rtl="0" eaLnBrk="1" fontAlgn="base" hangingPunct="1">
        <a:spcBef>
          <a:spcPts val="600"/>
        </a:spcBef>
        <a:spcAft>
          <a:spcPct val="0"/>
        </a:spcAft>
        <a:buChar char="•"/>
        <a:defRPr sz="24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333500" indent="38100" algn="ctr" rtl="0" eaLnBrk="1" fontAlgn="base" hangingPunct="1">
        <a:spcBef>
          <a:spcPts val="500"/>
        </a:spcBef>
        <a:spcAft>
          <a:spcPct val="0"/>
        </a:spcAft>
        <a:buChar char="–"/>
        <a:defRPr sz="20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790700" indent="38100" algn="ctr" rtl="0" eaLnBrk="1" fontAlgn="base" hangingPunct="1">
        <a:spcBef>
          <a:spcPts val="500"/>
        </a:spcBef>
        <a:spcAft>
          <a:spcPct val="0"/>
        </a:spcAft>
        <a:buChar char="»"/>
        <a:defRPr sz="2000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2479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132440" cy="1470025"/>
          </a:xfrm>
        </p:spPr>
        <p:txBody>
          <a:bodyPr/>
          <a:lstStyle/>
          <a:p>
            <a:r>
              <a:rPr lang="en-029" sz="5400" dirty="0" smtClean="0"/>
              <a:t>Candidate Performance</a:t>
            </a:r>
            <a:endParaRPr lang="en-029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03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5334000" cy="1219200"/>
          </a:xfrm>
        </p:spPr>
        <p:txBody>
          <a:bodyPr/>
          <a:lstStyle/>
          <a:p>
            <a:r>
              <a:rPr lang="en-US" sz="5400" dirty="0" smtClean="0">
                <a:cs typeface="Arial" pitchFamily="34" charset="0"/>
              </a:rPr>
              <a:t>CCSLC</a:t>
            </a:r>
            <a:r>
              <a:rPr lang="en-029" sz="54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r>
              <a:rPr lang="en-029" sz="5400" dirty="0" smtClean="0"/>
              <a:t> Results</a:t>
            </a:r>
            <a:endParaRPr lang="en-029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8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3048000" cy="838200"/>
          </a:xfrm>
        </p:spPr>
        <p:txBody>
          <a:bodyPr/>
          <a:lstStyle/>
          <a:p>
            <a:r>
              <a:rPr lang="en-US" sz="3600" dirty="0" smtClean="0">
                <a:cs typeface="Arial" pitchFamily="34" charset="0"/>
              </a:rPr>
              <a:t>What is CCSLC</a:t>
            </a:r>
            <a:r>
              <a:rPr lang="en-029" sz="36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endParaRPr lang="en-029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560" y="1447800"/>
            <a:ext cx="775144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000" b="1">
                <a:solidFill>
                  <a:srgbClr val="00B0F0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Heiti SC Light" charset="-122"/>
                <a:cs typeface="Heiti SC Light" charset="-122"/>
                <a:sym typeface="Calibri" charset="0"/>
              </a:defRPr>
            </a:lvl9pPr>
          </a:lstStyle>
          <a:p>
            <a:pPr algn="just"/>
            <a:endParaRPr lang="en-029" sz="2200" b="0" kern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sz="22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CCSLC</a:t>
            </a:r>
            <a:r>
              <a:rPr lang="en-029" sz="2200" b="0" baseline="30000" dirty="0" smtClean="0">
                <a:solidFill>
                  <a:schemeClr val="tx1"/>
                </a:solidFill>
                <a:latin typeface="+mn-lt"/>
                <a:sym typeface="Symbol"/>
              </a:rPr>
              <a:t></a:t>
            </a:r>
            <a:r>
              <a:rPr lang="en-029" sz="2200" b="0" dirty="0" smtClean="0">
                <a:solidFill>
                  <a:schemeClr val="tx1"/>
                </a:solidFill>
                <a:latin typeface="+mn-lt"/>
                <a:sym typeface="Symbol"/>
              </a:rPr>
              <a:t> </a:t>
            </a:r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is a secondary level qualification which prepares candidates for further study or entry-level employment.</a:t>
            </a:r>
          </a:p>
          <a:p>
            <a:pPr algn="just"/>
            <a:endParaRPr lang="en-029" sz="2200" b="0" kern="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Candidates must complete two compulsory subjects (English and Mathematics) as well as a choice of three others including:</a:t>
            </a:r>
          </a:p>
          <a:p>
            <a:pPr algn="just"/>
            <a:endParaRPr lang="en-029" sz="2200" b="0" kern="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Other </a:t>
            </a:r>
            <a:r>
              <a:rPr lang="en-US" sz="22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CCSLC</a:t>
            </a:r>
            <a:r>
              <a:rPr lang="en-029" sz="2200" b="0" baseline="30000" dirty="0" smtClean="0">
                <a:solidFill>
                  <a:schemeClr val="tx1"/>
                </a:solidFill>
                <a:latin typeface="+mn-lt"/>
                <a:sym typeface="Symbol"/>
              </a:rPr>
              <a:t> </a:t>
            </a:r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subjects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CSEC® subjects earning Grades I-IV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TVET Level 1 programmes</a:t>
            </a:r>
          </a:p>
          <a:p>
            <a:pPr algn="just"/>
            <a:endParaRPr lang="en-029" sz="2200" b="0" kern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029" sz="2200" b="0" kern="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029" sz="2200" b="0" kern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7325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4038600" cy="787896"/>
          </a:xfrm>
        </p:spPr>
        <p:txBody>
          <a:bodyPr/>
          <a:lstStyle/>
          <a:p>
            <a:r>
              <a:rPr lang="en-US" sz="3000" dirty="0" smtClean="0">
                <a:cs typeface="Arial" pitchFamily="34" charset="0"/>
              </a:rPr>
              <a:t/>
            </a:r>
            <a:br>
              <a:rPr lang="en-US" sz="3000" dirty="0" smtClean="0">
                <a:cs typeface="Arial" pitchFamily="34" charset="0"/>
              </a:rPr>
            </a:br>
            <a:r>
              <a:rPr lang="en-US" sz="3000" dirty="0" smtClean="0">
                <a:cs typeface="Arial" pitchFamily="34" charset="0"/>
              </a:rPr>
              <a:t>CCLSC</a:t>
            </a:r>
            <a:r>
              <a:rPr lang="en-029" sz="30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r>
              <a:rPr lang="en-US" sz="3000" dirty="0" smtClean="0">
                <a:cs typeface="Arial" pitchFamily="34" charset="0"/>
              </a:rPr>
              <a:t> Subject Entries</a:t>
            </a:r>
            <a:r>
              <a:rPr lang="en-US" sz="3000" dirty="0">
                <a:cs typeface="Arial" pitchFamily="34" charset="0"/>
              </a:rPr>
              <a:t/>
            </a:r>
            <a:br>
              <a:rPr lang="en-US" sz="3000" dirty="0">
                <a:cs typeface="Arial" pitchFamily="34" charset="0"/>
              </a:rPr>
            </a:br>
            <a:endParaRPr lang="en-029" sz="3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3789"/>
              </p:ext>
            </p:extLst>
          </p:nvPr>
        </p:nvGraphicFramePr>
        <p:xfrm>
          <a:off x="457200" y="1168896"/>
          <a:ext cx="8153400" cy="469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999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132440" cy="1470025"/>
          </a:xfrm>
        </p:spPr>
        <p:txBody>
          <a:bodyPr/>
          <a:lstStyle/>
          <a:p>
            <a:r>
              <a:rPr lang="en-US" sz="5400" dirty="0" smtClean="0">
                <a:cs typeface="Arial" pitchFamily="34" charset="0"/>
              </a:rPr>
              <a:t>CCSLC</a:t>
            </a:r>
            <a:r>
              <a:rPr lang="en-029" sz="54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r>
              <a:rPr lang="en-US" sz="5400" dirty="0" smtClean="0">
                <a:cs typeface="Arial" pitchFamily="34" charset="0"/>
              </a:rPr>
              <a:t> </a:t>
            </a:r>
            <a:r>
              <a:rPr lang="en-US" sz="5400" dirty="0">
                <a:cs typeface="Arial" pitchFamily="34" charset="0"/>
              </a:rPr>
              <a:t>Trends &amp; Highlights</a:t>
            </a:r>
            <a:endParaRPr lang="en-029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47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49352" y="429768"/>
            <a:ext cx="5946648" cy="359664"/>
          </a:xfrm>
        </p:spPr>
        <p:txBody>
          <a:bodyPr/>
          <a:lstStyle/>
          <a:p>
            <a:r>
              <a:rPr lang="en-US" sz="3000" dirty="0" smtClean="0">
                <a:cs typeface="Arial" pitchFamily="34" charset="0"/>
              </a:rPr>
              <a:t>CCLSC</a:t>
            </a:r>
            <a:r>
              <a:rPr lang="en-029" sz="30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r>
              <a:rPr lang="en-US" sz="3000" dirty="0" smtClean="0">
                <a:cs typeface="Arial" pitchFamily="34" charset="0"/>
              </a:rPr>
              <a:t> Regional Acceptable Grades</a:t>
            </a:r>
            <a:endParaRPr lang="en-029" sz="3000" b="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251172"/>
              </p:ext>
            </p:extLst>
          </p:nvPr>
        </p:nvGraphicFramePr>
        <p:xfrm>
          <a:off x="438150" y="792479"/>
          <a:ext cx="80772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13"/>
          <p:cNvSpPr txBox="1">
            <a:spLocks/>
          </p:cNvSpPr>
          <p:nvPr/>
        </p:nvSpPr>
        <p:spPr>
          <a:xfrm>
            <a:off x="419100" y="4953000"/>
            <a:ext cx="8267700" cy="941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029" sz="1400" b="1" dirty="0" smtClean="0"/>
              <a:t>The region had </a:t>
            </a:r>
            <a:r>
              <a:rPr lang="en-029" sz="1400" b="1" dirty="0" smtClean="0">
                <a:solidFill>
                  <a:srgbClr val="FF0000"/>
                </a:solidFill>
              </a:rPr>
              <a:t>83%</a:t>
            </a:r>
            <a:r>
              <a:rPr lang="en-029" sz="1400" b="1" dirty="0" smtClean="0"/>
              <a:t> acceptable grades in 2015 and </a:t>
            </a:r>
            <a:r>
              <a:rPr lang="en-029" sz="1400" b="1" dirty="0" smtClean="0">
                <a:solidFill>
                  <a:srgbClr val="FF0000"/>
                </a:solidFill>
              </a:rPr>
              <a:t>88%</a:t>
            </a:r>
            <a:r>
              <a:rPr lang="en-029" sz="1400" b="1" dirty="0" smtClean="0"/>
              <a:t> in 2016 an </a:t>
            </a:r>
            <a:r>
              <a:rPr lang="en-029" sz="1400" b="1" dirty="0" smtClean="0">
                <a:solidFill>
                  <a:srgbClr val="FF0000"/>
                </a:solidFill>
              </a:rPr>
              <a:t>increase</a:t>
            </a:r>
            <a:r>
              <a:rPr lang="en-029" sz="1400" b="1" dirty="0" smtClean="0"/>
              <a:t> by </a:t>
            </a:r>
            <a:r>
              <a:rPr lang="en-029" sz="1400" b="1" dirty="0" smtClean="0">
                <a:solidFill>
                  <a:srgbClr val="FF0000"/>
                </a:solidFill>
              </a:rPr>
              <a:t>5%</a:t>
            </a:r>
            <a:r>
              <a:rPr lang="en-029" sz="1400" b="1" dirty="0" smtClean="0"/>
              <a:t>. Mathematics was </a:t>
            </a:r>
            <a:r>
              <a:rPr lang="en-029" sz="1400" b="1" dirty="0" smtClean="0">
                <a:solidFill>
                  <a:srgbClr val="FF0000"/>
                </a:solidFill>
              </a:rPr>
              <a:t>77%</a:t>
            </a:r>
            <a:r>
              <a:rPr lang="en-029" sz="1400" b="1" dirty="0" smtClean="0"/>
              <a:t> in 2015 and </a:t>
            </a:r>
            <a:r>
              <a:rPr lang="en-029" sz="1400" b="1" dirty="0" smtClean="0">
                <a:solidFill>
                  <a:srgbClr val="FF0000"/>
                </a:solidFill>
              </a:rPr>
              <a:t>80%</a:t>
            </a:r>
            <a:r>
              <a:rPr lang="en-029" sz="1400" b="1" dirty="0" smtClean="0"/>
              <a:t> in 2016 an </a:t>
            </a:r>
            <a:r>
              <a:rPr lang="en-029" sz="1400" b="1" dirty="0" smtClean="0">
                <a:solidFill>
                  <a:srgbClr val="FF0000"/>
                </a:solidFill>
              </a:rPr>
              <a:t>increase</a:t>
            </a:r>
            <a:r>
              <a:rPr lang="en-029" sz="1400" b="1" dirty="0" smtClean="0"/>
              <a:t> by </a:t>
            </a:r>
            <a:r>
              <a:rPr lang="en-029" sz="1400" b="1" dirty="0" smtClean="0">
                <a:solidFill>
                  <a:srgbClr val="FF0000"/>
                </a:solidFill>
              </a:rPr>
              <a:t>3%</a:t>
            </a:r>
            <a:r>
              <a:rPr lang="en-029" sz="1400" b="1" dirty="0" smtClean="0"/>
              <a:t>. Social Studies was </a:t>
            </a:r>
            <a:r>
              <a:rPr lang="en-029" sz="1400" b="1" dirty="0" smtClean="0">
                <a:solidFill>
                  <a:srgbClr val="FF0000"/>
                </a:solidFill>
              </a:rPr>
              <a:t>86%</a:t>
            </a:r>
            <a:r>
              <a:rPr lang="en-029" sz="1400" b="1" dirty="0" smtClean="0"/>
              <a:t> in 2015 and </a:t>
            </a:r>
            <a:r>
              <a:rPr lang="en-029" sz="1400" b="1" dirty="0" smtClean="0">
                <a:solidFill>
                  <a:srgbClr val="FF0000"/>
                </a:solidFill>
              </a:rPr>
              <a:t>88%</a:t>
            </a:r>
            <a:r>
              <a:rPr lang="en-029" sz="1400" b="1" dirty="0" smtClean="0"/>
              <a:t> in 2016 an </a:t>
            </a:r>
            <a:r>
              <a:rPr lang="en-029" sz="1400" b="1" dirty="0" smtClean="0">
                <a:solidFill>
                  <a:srgbClr val="FF0000"/>
                </a:solidFill>
              </a:rPr>
              <a:t>increase</a:t>
            </a:r>
            <a:r>
              <a:rPr lang="en-029" sz="1400" b="1" dirty="0" smtClean="0"/>
              <a:t> by </a:t>
            </a:r>
            <a:r>
              <a:rPr lang="en-029" sz="1400" b="1" dirty="0" smtClean="0">
                <a:solidFill>
                  <a:srgbClr val="FF0000"/>
                </a:solidFill>
              </a:rPr>
              <a:t>2%</a:t>
            </a:r>
            <a:r>
              <a:rPr lang="en-029" sz="1400" b="1" dirty="0" smtClean="0"/>
              <a:t>. Integrated Science was </a:t>
            </a:r>
            <a:r>
              <a:rPr lang="en-029" sz="1400" b="1" dirty="0" smtClean="0">
                <a:solidFill>
                  <a:srgbClr val="FF0000"/>
                </a:solidFill>
              </a:rPr>
              <a:t>80%</a:t>
            </a:r>
            <a:r>
              <a:rPr lang="en-029" sz="1400" b="1" dirty="0" smtClean="0"/>
              <a:t> in 2015 and </a:t>
            </a:r>
            <a:r>
              <a:rPr lang="en-029" sz="1400" b="1" dirty="0" smtClean="0">
                <a:solidFill>
                  <a:srgbClr val="FF0000"/>
                </a:solidFill>
              </a:rPr>
              <a:t>86%</a:t>
            </a:r>
            <a:r>
              <a:rPr lang="en-029" sz="1400" b="1" dirty="0" smtClean="0"/>
              <a:t> in 2016 an increase by </a:t>
            </a:r>
            <a:r>
              <a:rPr lang="en-029" sz="1400" b="1" dirty="0" smtClean="0">
                <a:solidFill>
                  <a:srgbClr val="FF0000"/>
                </a:solidFill>
              </a:rPr>
              <a:t>6%</a:t>
            </a:r>
            <a:r>
              <a:rPr lang="en-029" sz="1400" b="1" dirty="0" smtClean="0"/>
              <a:t>. French was </a:t>
            </a:r>
            <a:r>
              <a:rPr lang="en-029" sz="1400" b="1" dirty="0" smtClean="0">
                <a:solidFill>
                  <a:srgbClr val="FF0000"/>
                </a:solidFill>
              </a:rPr>
              <a:t>82%</a:t>
            </a:r>
            <a:r>
              <a:rPr lang="en-029" sz="1400" b="1" dirty="0" smtClean="0"/>
              <a:t> in 2015 and </a:t>
            </a:r>
            <a:r>
              <a:rPr lang="en-029" sz="1400" b="1" dirty="0" smtClean="0">
                <a:solidFill>
                  <a:srgbClr val="FF0000"/>
                </a:solidFill>
              </a:rPr>
              <a:t>75%</a:t>
            </a:r>
            <a:r>
              <a:rPr lang="en-029" sz="1400" b="1" dirty="0" smtClean="0"/>
              <a:t> in 2016 a </a:t>
            </a:r>
            <a:r>
              <a:rPr lang="en-029" sz="1400" b="1" dirty="0" smtClean="0">
                <a:solidFill>
                  <a:srgbClr val="FF0000"/>
                </a:solidFill>
              </a:rPr>
              <a:t>decrease</a:t>
            </a:r>
            <a:r>
              <a:rPr lang="en-029" sz="1400" b="1" dirty="0" smtClean="0"/>
              <a:t> by </a:t>
            </a:r>
            <a:r>
              <a:rPr lang="en-029" sz="1400" b="1" dirty="0" smtClean="0">
                <a:solidFill>
                  <a:srgbClr val="FF0000"/>
                </a:solidFill>
              </a:rPr>
              <a:t>7%</a:t>
            </a:r>
            <a:r>
              <a:rPr lang="en-029" sz="1400" b="1" dirty="0" smtClean="0"/>
              <a:t>. Spanish was </a:t>
            </a:r>
            <a:r>
              <a:rPr lang="en-029" sz="1400" b="1" dirty="0" smtClean="0">
                <a:solidFill>
                  <a:srgbClr val="FF0000"/>
                </a:solidFill>
              </a:rPr>
              <a:t>78%</a:t>
            </a:r>
            <a:r>
              <a:rPr lang="en-029" sz="1400" b="1" dirty="0" smtClean="0"/>
              <a:t> in 2015 and </a:t>
            </a:r>
            <a:r>
              <a:rPr lang="en-029" sz="1400" b="1" dirty="0" smtClean="0">
                <a:solidFill>
                  <a:srgbClr val="FF0000"/>
                </a:solidFill>
              </a:rPr>
              <a:t>70%</a:t>
            </a:r>
            <a:r>
              <a:rPr lang="en-029" sz="1400" b="1" dirty="0" smtClean="0"/>
              <a:t> in 2016 a </a:t>
            </a:r>
            <a:r>
              <a:rPr lang="en-029" sz="1400" b="1" dirty="0" smtClean="0">
                <a:solidFill>
                  <a:srgbClr val="FF0000"/>
                </a:solidFill>
              </a:rPr>
              <a:t>decrease</a:t>
            </a:r>
            <a:r>
              <a:rPr lang="en-029" sz="1400" b="1" dirty="0" smtClean="0"/>
              <a:t> by </a:t>
            </a:r>
            <a:r>
              <a:rPr lang="en-029" sz="1400" b="1" dirty="0" smtClean="0">
                <a:solidFill>
                  <a:srgbClr val="FF0000"/>
                </a:solidFill>
              </a:rPr>
              <a:t>8%</a:t>
            </a:r>
            <a:r>
              <a:rPr lang="en-029" sz="1400" b="1" dirty="0" smtClean="0"/>
              <a:t>.</a:t>
            </a:r>
            <a:endParaRPr lang="en-029" sz="1400" dirty="0"/>
          </a:p>
        </p:txBody>
      </p:sp>
    </p:spTree>
    <p:extLst>
      <p:ext uri="{BB962C8B-B14F-4D97-AF65-F5344CB8AC3E}">
        <p14:creationId xmlns:p14="http://schemas.microsoft.com/office/powerpoint/2010/main" val="3690874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37ABF-5952-4B0A-9CBD-0F22A6CA203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49352" y="429768"/>
            <a:ext cx="4651248" cy="359664"/>
          </a:xfrm>
        </p:spPr>
        <p:txBody>
          <a:bodyPr/>
          <a:lstStyle/>
          <a:p>
            <a:r>
              <a:rPr lang="en-US" sz="3000" dirty="0" smtClean="0">
                <a:cs typeface="Arial" pitchFamily="34" charset="0"/>
              </a:rPr>
              <a:t>CCLSC</a:t>
            </a:r>
            <a:r>
              <a:rPr lang="en-029" sz="3000" baseline="300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</a:t>
            </a:r>
            <a:r>
              <a:rPr lang="en-US" sz="3000" dirty="0" smtClean="0">
                <a:cs typeface="Arial" pitchFamily="34" charset="0"/>
              </a:rPr>
              <a:t> Performance Trends</a:t>
            </a:r>
            <a:endParaRPr lang="en-029" sz="3000" b="0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345109"/>
              </p:ext>
            </p:extLst>
          </p:nvPr>
        </p:nvGraphicFramePr>
        <p:xfrm>
          <a:off x="170688" y="789432"/>
          <a:ext cx="8077200" cy="516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49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Custom 3">
      <a:dk1>
        <a:srgbClr val="002060"/>
      </a:dk1>
      <a:lt1>
        <a:sysClr val="window" lastClr="FFFFFF"/>
      </a:lt1>
      <a:dk2>
        <a:srgbClr val="17406D"/>
      </a:dk2>
      <a:lt2>
        <a:srgbClr val="DBEFF9"/>
      </a:lt2>
      <a:accent1>
        <a:srgbClr val="FF6600"/>
      </a:accent1>
      <a:accent2>
        <a:srgbClr val="FFCC66"/>
      </a:accent2>
      <a:accent3>
        <a:srgbClr val="008000"/>
      </a:accent3>
      <a:accent4>
        <a:srgbClr val="0066FF"/>
      </a:accent4>
      <a:accent5>
        <a:srgbClr val="FF0000"/>
      </a:accent5>
      <a:accent6>
        <a:srgbClr val="7030A0"/>
      </a:accent6>
      <a:hlink>
        <a:srgbClr val="00B0F0"/>
      </a:hlink>
      <a:folHlink>
        <a:srgbClr val="00B0F0"/>
      </a:folHlink>
    </a:clrScheme>
    <a:fontScheme name="Default - Title Slide">
      <a:majorFont>
        <a:latin typeface="Calibri"/>
        <a:ea typeface="Heiti SC Light"/>
        <a:cs typeface="Heiti SC Light"/>
      </a:majorFont>
      <a:minorFont>
        <a:latin typeface="Calibri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-122"/>
            <a:cs typeface="Heiti SC Light" charset="-122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-122"/>
            <a:cs typeface="Heiti SC Light" charset="-122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XC PowerPoint Template no® FINAL 27August2015" id="{06344E2F-5FD7-4AC8-8404-0FAAFBC0FC93}" vid="{36D5E964-5A04-49F5-AC92-F44B5A3A1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905</TotalTime>
  <Pages>0</Pages>
  <Words>223</Words>
  <Characters>0</Characters>
  <Application>Microsoft Office PowerPoint</Application>
  <PresentationFormat>On-screen Show (4:3)</PresentationFormat>
  <Lines>0</Lines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Gill Sans</vt:lpstr>
      <vt:lpstr>Heiti SC Light</vt:lpstr>
      <vt:lpstr>Symbol</vt:lpstr>
      <vt:lpstr>Wingdings</vt:lpstr>
      <vt:lpstr>Default - Title Slide</vt:lpstr>
      <vt:lpstr>Candidate Performance</vt:lpstr>
      <vt:lpstr>CCSLC Results</vt:lpstr>
      <vt:lpstr>What is CCSLC</vt:lpstr>
      <vt:lpstr> CCLSC Subject Entries </vt:lpstr>
      <vt:lpstr>CCSLC Trends &amp; Highlights</vt:lpstr>
      <vt:lpstr>CCLSC Regional Acceptable Grades</vt:lpstr>
      <vt:lpstr>CCLSC Performance Trends</vt:lpstr>
    </vt:vector>
  </TitlesOfParts>
  <Company>Caribbean Examinations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Results</dc:title>
  <dc:creator>Atiba Griffith</dc:creator>
  <cp:lastModifiedBy>Cleveland L. Sam</cp:lastModifiedBy>
  <cp:revision>105</cp:revision>
  <dcterms:created xsi:type="dcterms:W3CDTF">2016-08-10T12:51:53Z</dcterms:created>
  <dcterms:modified xsi:type="dcterms:W3CDTF">2016-10-06T21:23:40Z</dcterms:modified>
</cp:coreProperties>
</file>